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7" r:id="rId6"/>
    <p:sldId id="268" r:id="rId7"/>
    <p:sldId id="258" r:id="rId8"/>
    <p:sldId id="259" r:id="rId9"/>
    <p:sldId id="269" r:id="rId10"/>
    <p:sldId id="270" r:id="rId11"/>
    <p:sldId id="271" r:id="rId12"/>
    <p:sldId id="273" r:id="rId13"/>
    <p:sldId id="260" r:id="rId14"/>
    <p:sldId id="261" r:id="rId15"/>
    <p:sldId id="264" r:id="rId16"/>
    <p:sldId id="265" r:id="rId17"/>
    <p:sldId id="272" r:id="rId18"/>
    <p:sldId id="262" r:id="rId19"/>
    <p:sldId id="266" r:id="rId20"/>
    <p:sldId id="263" r:id="rId21"/>
    <p:sldId id="274" r:id="rId22"/>
    <p:sldId id="275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69B15-A75C-6B4C-AFE7-9900B36054F0}" v="11" dt="2026-06-09T17:54:38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9" autoAdjust="0"/>
    <p:restoredTop sz="95161" autoAdjust="0"/>
  </p:normalViewPr>
  <p:slideViewPr>
    <p:cSldViewPr snapToGrid="0" showGuides="1">
      <p:cViewPr varScale="1">
        <p:scale>
          <a:sx n="142" d="100"/>
          <a:sy n="142" d="100"/>
        </p:scale>
        <p:origin x="176" y="16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addSld modSld sldOrd modShowInfo">
      <pc:chgData name="Kasemir, Kay" userId="054400b3-7951-40c1-99c2-2a9da969a883" providerId="ADAL" clId="{C4AC3270-B16A-549E-93BE-6F71785770FC}" dt="2026-06-19T13:43:48.126" v="1108" actId="20577"/>
      <pc:docMkLst>
        <pc:docMk/>
      </pc:docMkLst>
      <pc:sldChg chg="modSp mod">
        <pc:chgData name="Kasemir, Kay" userId="054400b3-7951-40c1-99c2-2a9da969a883" providerId="ADAL" clId="{C4AC3270-B16A-549E-93BE-6F71785770FC}" dt="2026-06-09T17:38:53.175" v="896" actId="20577"/>
        <pc:sldMkLst>
          <pc:docMk/>
          <pc:sldMk cId="771156460" sldId="259"/>
        </pc:sldMkLst>
        <pc:graphicFrameChg chg="modGraphic">
          <ac:chgData name="Kasemir, Kay" userId="054400b3-7951-40c1-99c2-2a9da969a883" providerId="ADAL" clId="{C4AC3270-B16A-549E-93BE-6F71785770FC}" dt="2026-06-09T17:38:53.175" v="896" actId="20577"/>
          <ac:graphicFrameMkLst>
            <pc:docMk/>
            <pc:sldMk cId="771156460" sldId="259"/>
            <ac:graphicFrameMk id="5" creationId="{23802591-1F70-45CA-4684-E26AA21C9154}"/>
          </ac:graphicFrameMkLst>
        </pc:graphicFrameChg>
      </pc:sldChg>
      <pc:sldChg chg="modSp mod">
        <pc:chgData name="Kasemir, Kay" userId="054400b3-7951-40c1-99c2-2a9da969a883" providerId="ADAL" clId="{C4AC3270-B16A-549E-93BE-6F71785770FC}" dt="2026-06-09T17:46:00.714" v="970" actId="207"/>
        <pc:sldMkLst>
          <pc:docMk/>
          <pc:sldMk cId="4237209486" sldId="265"/>
        </pc:sldMkLst>
        <pc:spChg chg="mod">
          <ac:chgData name="Kasemir, Kay" userId="054400b3-7951-40c1-99c2-2a9da969a883" providerId="ADAL" clId="{C4AC3270-B16A-549E-93BE-6F71785770FC}" dt="2026-06-09T17:46:00.714" v="970" actId="207"/>
          <ac:spMkLst>
            <pc:docMk/>
            <pc:sldMk cId="4237209486" sldId="265"/>
            <ac:spMk id="3" creationId="{ACE24DD9-9805-2F48-9511-83EE3B82956C}"/>
          </ac:spMkLst>
        </pc:spChg>
      </pc:sldChg>
      <pc:sldChg chg="modSp mod">
        <pc:chgData name="Kasemir, Kay" userId="054400b3-7951-40c1-99c2-2a9da969a883" providerId="ADAL" clId="{C4AC3270-B16A-549E-93BE-6F71785770FC}" dt="2026-06-09T17:43:01.916" v="906" actId="20577"/>
        <pc:sldMkLst>
          <pc:docMk/>
          <pc:sldMk cId="3827419827" sldId="271"/>
        </pc:sldMkLst>
        <pc:spChg chg="mod">
          <ac:chgData name="Kasemir, Kay" userId="054400b3-7951-40c1-99c2-2a9da969a883" providerId="ADAL" clId="{C4AC3270-B16A-549E-93BE-6F71785770FC}" dt="2026-06-09T17:43:01.916" v="906" actId="20577"/>
          <ac:spMkLst>
            <pc:docMk/>
            <pc:sldMk cId="3827419827" sldId="271"/>
            <ac:spMk id="3" creationId="{FAC1A33B-BA09-F775-3BFD-3A55C7FB73FB}"/>
          </ac:spMkLst>
        </pc:spChg>
      </pc:sldChg>
      <pc:sldChg chg="modSp mod">
        <pc:chgData name="Kasemir, Kay" userId="054400b3-7951-40c1-99c2-2a9da969a883" providerId="ADAL" clId="{C4AC3270-B16A-549E-93BE-6F71785770FC}" dt="2026-06-19T13:43:48.126" v="1108" actId="20577"/>
        <pc:sldMkLst>
          <pc:docMk/>
          <pc:sldMk cId="1647177844" sldId="273"/>
        </pc:sldMkLst>
        <pc:spChg chg="mod">
          <ac:chgData name="Kasemir, Kay" userId="054400b3-7951-40c1-99c2-2a9da969a883" providerId="ADAL" clId="{C4AC3270-B16A-549E-93BE-6F71785770FC}" dt="2026-06-19T13:43:48.126" v="1108" actId="20577"/>
          <ac:spMkLst>
            <pc:docMk/>
            <pc:sldMk cId="1647177844" sldId="273"/>
            <ac:spMk id="3" creationId="{E0538ACD-7650-3D11-DB0E-FA601D056BF4}"/>
          </ac:spMkLst>
        </pc:spChg>
      </pc:sldChg>
      <pc:sldChg chg="addSp delSp modSp new mod">
        <pc:chgData name="Kasemir, Kay" userId="054400b3-7951-40c1-99c2-2a9da969a883" providerId="ADAL" clId="{C4AC3270-B16A-549E-93BE-6F71785770FC}" dt="2026-06-09T17:55:20.524" v="1103" actId="20577"/>
        <pc:sldMkLst>
          <pc:docMk/>
          <pc:sldMk cId="1231665622" sldId="274"/>
        </pc:sldMkLst>
        <pc:spChg chg="mod">
          <ac:chgData name="Kasemir, Kay" userId="054400b3-7951-40c1-99c2-2a9da969a883" providerId="ADAL" clId="{C4AC3270-B16A-549E-93BE-6F71785770FC}" dt="2026-06-09T16:58:11.800" v="517" actId="20577"/>
          <ac:spMkLst>
            <pc:docMk/>
            <pc:sldMk cId="1231665622" sldId="274"/>
            <ac:spMk id="2" creationId="{30E9C87B-FCE2-4259-812D-320D123D6EED}"/>
          </ac:spMkLst>
        </pc:spChg>
        <pc:spChg chg="mod">
          <ac:chgData name="Kasemir, Kay" userId="054400b3-7951-40c1-99c2-2a9da969a883" providerId="ADAL" clId="{C4AC3270-B16A-549E-93BE-6F71785770FC}" dt="2026-06-09T17:55:20.524" v="1103" actId="20577"/>
          <ac:spMkLst>
            <pc:docMk/>
            <pc:sldMk cId="1231665622" sldId="274"/>
            <ac:spMk id="3" creationId="{BBDDC3CB-F51F-3448-3AD3-8A6B166DA753}"/>
          </ac:spMkLst>
        </pc:spChg>
        <pc:spChg chg="add mod">
          <ac:chgData name="Kasemir, Kay" userId="054400b3-7951-40c1-99c2-2a9da969a883" providerId="ADAL" clId="{C4AC3270-B16A-549E-93BE-6F71785770FC}" dt="2026-06-09T17:03:15.612" v="587" actId="208"/>
          <ac:spMkLst>
            <pc:docMk/>
            <pc:sldMk cId="1231665622" sldId="274"/>
            <ac:spMk id="6" creationId="{507175CE-7103-E6A2-9AA9-D239CEA741E3}"/>
          </ac:spMkLst>
        </pc:spChg>
        <pc:spChg chg="add mod">
          <ac:chgData name="Kasemir, Kay" userId="054400b3-7951-40c1-99c2-2a9da969a883" providerId="ADAL" clId="{C4AC3270-B16A-549E-93BE-6F71785770FC}" dt="2026-06-09T17:03:30.430" v="590" actId="14100"/>
          <ac:spMkLst>
            <pc:docMk/>
            <pc:sldMk cId="1231665622" sldId="274"/>
            <ac:spMk id="7" creationId="{8DB9FEB8-4D65-B77D-4C8D-31816F49FA41}"/>
          </ac:spMkLst>
        </pc:spChg>
        <pc:spChg chg="add mod">
          <ac:chgData name="Kasemir, Kay" userId="054400b3-7951-40c1-99c2-2a9da969a883" providerId="ADAL" clId="{C4AC3270-B16A-549E-93BE-6F71785770FC}" dt="2026-06-09T17:54:58.235" v="1051" actId="1076"/>
          <ac:spMkLst>
            <pc:docMk/>
            <pc:sldMk cId="1231665622" sldId="274"/>
            <ac:spMk id="9" creationId="{5A332B44-3322-BA02-57AB-36C98894A720}"/>
          </ac:spMkLst>
        </pc:spChg>
        <pc:picChg chg="add mod">
          <ac:chgData name="Kasemir, Kay" userId="054400b3-7951-40c1-99c2-2a9da969a883" providerId="ADAL" clId="{C4AC3270-B16A-549E-93BE-6F71785770FC}" dt="2026-06-09T17:02:47.951" v="584" actId="1076"/>
          <ac:picMkLst>
            <pc:docMk/>
            <pc:sldMk cId="1231665622" sldId="274"/>
            <ac:picMk id="5" creationId="{083E7DF3-6014-EC41-80AE-C11A1E8621F9}"/>
          </ac:picMkLst>
        </pc:picChg>
      </pc:sldChg>
      <pc:sldChg chg="addSp modSp new mod">
        <pc:chgData name="Kasemir, Kay" userId="054400b3-7951-40c1-99c2-2a9da969a883" providerId="ADAL" clId="{C4AC3270-B16A-549E-93BE-6F71785770FC}" dt="2026-06-09T17:32:29.432" v="890" actId="1440"/>
        <pc:sldMkLst>
          <pc:docMk/>
          <pc:sldMk cId="2559311190" sldId="275"/>
        </pc:sldMkLst>
        <pc:spChg chg="mod">
          <ac:chgData name="Kasemir, Kay" userId="054400b3-7951-40c1-99c2-2a9da969a883" providerId="ADAL" clId="{C4AC3270-B16A-549E-93BE-6F71785770FC}" dt="2026-06-09T17:04:01.811" v="616" actId="20577"/>
          <ac:spMkLst>
            <pc:docMk/>
            <pc:sldMk cId="2559311190" sldId="275"/>
            <ac:spMk id="2" creationId="{2C63F132-5A5A-1745-72B2-97C62B1C7098}"/>
          </ac:spMkLst>
        </pc:spChg>
        <pc:spChg chg="mod">
          <ac:chgData name="Kasemir, Kay" userId="054400b3-7951-40c1-99c2-2a9da969a883" providerId="ADAL" clId="{C4AC3270-B16A-549E-93BE-6F71785770FC}" dt="2026-06-09T17:32:19.021" v="887" actId="14100"/>
          <ac:spMkLst>
            <pc:docMk/>
            <pc:sldMk cId="2559311190" sldId="275"/>
            <ac:spMk id="3" creationId="{BA6BBE17-0E76-EBD5-4608-2A5758BFDBF5}"/>
          </ac:spMkLst>
        </pc:spChg>
        <pc:picChg chg="add mod">
          <ac:chgData name="Kasemir, Kay" userId="054400b3-7951-40c1-99c2-2a9da969a883" providerId="ADAL" clId="{C4AC3270-B16A-549E-93BE-6F71785770FC}" dt="2026-06-09T17:32:29.432" v="890" actId="1440"/>
          <ac:picMkLst>
            <pc:docMk/>
            <pc:sldMk cId="2559311190" sldId="275"/>
            <ac:picMk id="5" creationId="{0398F7E5-BAC1-57EC-9E59-7AAB47A59D2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ntrolSystemStudio/phoebus/blob/master/services/archive-engine/doc/index.rs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4812/main" TargetMode="External"/><Relationship Id="rId2" Type="http://schemas.openxmlformats.org/officeDocument/2006/relationships/hyperlink" Target="http://localhost:48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localhost:4812/sto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picsarchiver.readthedocs.io/en/stab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ntrolSystemStudio/phoebus/blob/master/services/archive-engine/doc/index.r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hub.com/ControlSystemStudio/phoebus/blob/master/app/databrowser-timescale/README.m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Archive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July </a:t>
            </a:r>
            <a:r>
              <a:rPr lang="en-US" dirty="0"/>
              <a:t>2026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7427-0CAE-DB40-8FC6-88FCC0D9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B52E-2685-ED40-BE06-8F4FC1F8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Archive engines subscribe to “archive” aka “</a:t>
            </a:r>
            <a:r>
              <a:rPr lang="en-US" dirty="0">
                <a:highlight>
                  <a:srgbClr val="FFFF00"/>
                </a:highlight>
              </a:rPr>
              <a:t>log</a:t>
            </a:r>
            <a:r>
              <a:rPr lang="en-US" dirty="0"/>
              <a:t>” events (DBE_ARCHIVE)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–m l </a:t>
            </a:r>
            <a:r>
              <a:rPr lang="en-US" dirty="0" err="1">
                <a:latin typeface="Courier" pitchFamily="2" charset="0"/>
              </a:rPr>
              <a:t>the_pv_name</a:t>
            </a:r>
            <a:br>
              <a:rPr lang="en-US" dirty="0">
                <a:latin typeface="Courier" pitchFamily="2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dirty="0"/>
              <a:t>For analog records, configure the ADEL field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  <a:p>
            <a:pPr marL="398463" lvl="1" indent="0">
              <a:buNone/>
            </a:pPr>
            <a:r>
              <a:rPr lang="en-US" dirty="0"/>
              <a:t>Unfortunately, not perfect for data with logarithmic behavior like vacuum pressures.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Assert that your IOC knows the time</a:t>
            </a:r>
          </a:p>
          <a:p>
            <a:pPr marL="398463" lvl="1" indent="0">
              <a:buNone/>
            </a:pPr>
            <a:r>
              <a:rPr lang="en-US" dirty="0"/>
              <a:t>Check time stamps reported by </a:t>
            </a:r>
            <a:r>
              <a:rPr lang="en-US" dirty="0" err="1">
                <a:latin typeface="Courier" pitchFamily="2" charset="0"/>
              </a:rPr>
              <a:t>camonitor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7E28E-A8A0-BB42-8E4E-D0796AD5048B}"/>
              </a:ext>
            </a:extLst>
          </p:cNvPr>
          <p:cNvSpPr txBox="1"/>
          <p:nvPr/>
        </p:nvSpPr>
        <p:spPr>
          <a:xfrm>
            <a:off x="5905428" y="6138333"/>
            <a:ext cx="62865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* Also: EGU, PREC, ZNAM, ONAM, …</a:t>
            </a:r>
            <a:br>
              <a:rPr lang="en-US" dirty="0">
                <a:solidFill>
                  <a:srgbClr val="0070C0"/>
                </a:solidFill>
                <a:latin typeface="+mn-lt"/>
              </a:rPr>
            </a:br>
            <a:r>
              <a:rPr lang="en-US" dirty="0">
                <a:solidFill>
                  <a:srgbClr val="0070C0"/>
                </a:solidFill>
                <a:latin typeface="+mn-lt"/>
              </a:rPr>
              <a:t>If it’s worth archiving, it should be properly configured.</a:t>
            </a:r>
          </a:p>
        </p:txBody>
      </p:sp>
    </p:spTree>
    <p:extLst>
      <p:ext uri="{BB962C8B-B14F-4D97-AF65-F5344CB8AC3E}">
        <p14:creationId xmlns:p14="http://schemas.microsoft.com/office/powerpoint/2010/main" val="148746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0948-5A69-B843-8C32-F52AB8A3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Engine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EA64A-6D30-5247-BF3A-D07CAD3F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3215"/>
            <a:ext cx="4809745" cy="4428298"/>
          </a:xfrm>
        </p:spPr>
        <p:txBody>
          <a:bodyPr/>
          <a:lstStyle/>
          <a:p>
            <a:r>
              <a:rPr lang="en-US" sz="2400" dirty="0"/>
              <a:t>Monitor</a:t>
            </a:r>
          </a:p>
          <a:p>
            <a:pPr lvl="1"/>
            <a:r>
              <a:rPr lang="en-US" sz="2000" dirty="0"/>
              <a:t>Tries to save every received update</a:t>
            </a:r>
          </a:p>
          <a:p>
            <a:pPr lvl="1"/>
            <a:r>
              <a:rPr lang="en-US" sz="2000" dirty="0"/>
              <a:t>Based on ADEL</a:t>
            </a:r>
          </a:p>
          <a:p>
            <a:pPr lvl="1"/>
            <a:r>
              <a:rPr lang="en-US" sz="2000" dirty="0"/>
              <a:t>Might need an</a:t>
            </a:r>
            <a:br>
              <a:rPr lang="en-US" sz="2000" dirty="0"/>
            </a:br>
            <a:r>
              <a:rPr lang="en-US" sz="2000" dirty="0"/>
              <a:t>expected-update-period</a:t>
            </a:r>
            <a:br>
              <a:rPr lang="en-US" sz="2000" dirty="0"/>
            </a:br>
            <a:r>
              <a:rPr lang="en-US" sz="2000" dirty="0"/>
              <a:t>to allocate buffers,</a:t>
            </a:r>
            <a:br>
              <a:rPr lang="en-US" sz="2000" dirty="0"/>
            </a:br>
            <a:r>
              <a:rPr lang="en-US" sz="2000" dirty="0"/>
              <a:t>skipping samples if there are too many</a:t>
            </a:r>
          </a:p>
          <a:p>
            <a:r>
              <a:rPr lang="en-US" sz="2400" dirty="0"/>
              <a:t>Scan</a:t>
            </a:r>
          </a:p>
          <a:p>
            <a:pPr lvl="1"/>
            <a:r>
              <a:rPr lang="en-US" sz="2000" dirty="0"/>
              <a:t>Writes the most recent value</a:t>
            </a:r>
            <a:br>
              <a:rPr lang="en-US" sz="2000" dirty="0"/>
            </a:br>
            <a:r>
              <a:rPr lang="en-US" sz="2000" dirty="0"/>
              <a:t>every N seconds</a:t>
            </a:r>
          </a:p>
          <a:p>
            <a:pPr lvl="1"/>
            <a:r>
              <a:rPr lang="en-US" sz="2000" dirty="0"/>
              <a:t>Stores original time stamps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8147A-48F0-8743-9A59-8FBAC3C3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51" y="1365801"/>
            <a:ext cx="7328949" cy="44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7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2D4E-BC2A-A241-91BE-7D8DF045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Archived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AFB9-8154-6A45-922D-3CD6A57F8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54249"/>
            <a:ext cx="11430000" cy="50583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Data Browser, add PV, zoom/pan/set time range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000" dirty="0"/>
              <a:t>Relies on Data Browser Preferences: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org.csstudio.trends.databrowser3/urls=jdbc:mysql://localhost/</a:t>
            </a:r>
            <a:r>
              <a:rPr lang="en-US" sz="1400" dirty="0" err="1">
                <a:latin typeface="Courier" pitchFamily="2" charset="0"/>
              </a:rPr>
              <a:t>archive|RDB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org.csstudio.trends.databrowser3/archives=jdbc:mysql://localhost/</a:t>
            </a:r>
            <a:r>
              <a:rPr lang="en-US" sz="1400" dirty="0" err="1">
                <a:latin typeface="Courier" pitchFamily="2" charset="0"/>
              </a:rPr>
              <a:t>archive|RDB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org.csstudio.trends.databrowser3/use_default_archives=true﻿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dirty="0" err="1">
                <a:latin typeface="Courier" pitchFamily="2" charset="0"/>
              </a:rPr>
              <a:t>org.phoebus.archive.reader.rdb</a:t>
            </a:r>
            <a:r>
              <a:rPr lang="en-US" sz="1400" dirty="0">
                <a:latin typeface="Courier" pitchFamily="2" charset="0"/>
              </a:rPr>
              <a:t>/user=report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dirty="0" err="1">
                <a:latin typeface="Courier" pitchFamily="2" charset="0"/>
              </a:rPr>
              <a:t>org.phoebus.archive.reader.rdb</a:t>
            </a:r>
            <a:r>
              <a:rPr lang="en-US" sz="1400" dirty="0">
                <a:latin typeface="Courier" pitchFamily="2" charset="0"/>
              </a:rPr>
              <a:t>/password=$report</a:t>
            </a:r>
          </a:p>
          <a:p>
            <a:pPr marL="0" indent="0">
              <a:buNone/>
            </a:pPr>
            <a:br>
              <a:rPr lang="en-US" sz="1800" dirty="0">
                <a:latin typeface="Courier" pitchFamily="2" charset="0"/>
              </a:rPr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8D4914A-4EC3-1548-82AF-460403EF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73" y="1579750"/>
            <a:ext cx="3702793" cy="286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75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90DF-DD47-544E-B990-2616E590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4DD9-9805-2F48-9511-83EE3B82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Fundamentally simple: Store values of PVs</a:t>
            </a:r>
          </a:p>
          <a:p>
            <a:r>
              <a:rPr lang="en-US" dirty="0"/>
              <a:t>There is no perfect implementation</a:t>
            </a:r>
          </a:p>
          <a:p>
            <a:pPr lvl="1"/>
            <a:r>
              <a:rPr lang="en-US" dirty="0"/>
              <a:t>Can’t store everything at high rate forever</a:t>
            </a:r>
          </a:p>
          <a:p>
            <a:r>
              <a:rPr lang="en-US" dirty="0"/>
              <a:t>On IOC side, configure ADEL (and EGU, PREC, ZNAM, ONAM)</a:t>
            </a:r>
          </a:p>
          <a:p>
            <a:r>
              <a:rPr lang="en-US" dirty="0">
                <a:solidFill>
                  <a:srgbClr val="0070C0"/>
                </a:solidFill>
              </a:rPr>
              <a:t>Looking at data in Data Browser is easy</a:t>
            </a:r>
          </a:p>
        </p:txBody>
      </p:sp>
    </p:spTree>
    <p:extLst>
      <p:ext uri="{BB962C8B-B14F-4D97-AF65-F5344CB8AC3E}">
        <p14:creationId xmlns:p14="http://schemas.microsoft.com/office/powerpoint/2010/main" val="423720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7ED3-74AA-2E83-4466-88392EA4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493" y="3352799"/>
            <a:ext cx="8729933" cy="23176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RDB example in training setup</a:t>
            </a:r>
          </a:p>
        </p:txBody>
      </p:sp>
    </p:spTree>
    <p:extLst>
      <p:ext uri="{BB962C8B-B14F-4D97-AF65-F5344CB8AC3E}">
        <p14:creationId xmlns:p14="http://schemas.microsoft.com/office/powerpoint/2010/main" val="130857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B10A-E102-7E48-A2D3-E41B7033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RDB Archive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FD89-8C11-D947-9BAC-5AE44F78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84514"/>
            <a:ext cx="11430000" cy="481148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See </a:t>
            </a:r>
            <a:r>
              <a:rPr lang="en-US" sz="1600" dirty="0">
                <a:hlinkClick r:id="rId2"/>
              </a:rPr>
              <a:t>https://github.com/ControlSystemStudio/phoebus/blob/master/services/archive-engine/doc/index.rst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MySQL or MariaDB, PostgreSQL, Oracle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 archive tables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 that this happened: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sudo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systemctl</a:t>
            </a:r>
            <a:r>
              <a:rPr lang="en-US" dirty="0">
                <a:latin typeface="Courier" pitchFamily="2" charset="0"/>
              </a:rPr>
              <a:t> start  </a:t>
            </a:r>
            <a:r>
              <a:rPr lang="en-US" dirty="0" err="1">
                <a:latin typeface="Courier" pitchFamily="2" charset="0"/>
              </a:rPr>
              <a:t>mariadb.service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sudo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systemctl</a:t>
            </a:r>
            <a:r>
              <a:rPr lang="en-US" dirty="0">
                <a:latin typeface="Courier" pitchFamily="2" charset="0"/>
              </a:rPr>
              <a:t> status </a:t>
            </a:r>
            <a:r>
              <a:rPr lang="en-US" dirty="0" err="1">
                <a:latin typeface="Courier" pitchFamily="2" charset="0"/>
              </a:rPr>
              <a:t>mariadb.service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	archive-engine -list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7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A9CB-146D-6943-B952-7CA396D0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646331"/>
          </a:xfrm>
        </p:spPr>
        <p:txBody>
          <a:bodyPr/>
          <a:lstStyle/>
          <a:p>
            <a:r>
              <a:rPr lang="en-US" sz="4000" dirty="0" err="1"/>
              <a:t>Fishtank</a:t>
            </a:r>
            <a:r>
              <a:rPr lang="en-US" sz="4000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8631-FA9F-B64A-93F6-147ECFBF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77440"/>
            <a:ext cx="11430000" cy="3117482"/>
          </a:xfrm>
        </p:spPr>
        <p:txBody>
          <a:bodyPr/>
          <a:lstStyle/>
          <a:p>
            <a:r>
              <a:rPr lang="en-US" sz="2000" dirty="0"/>
              <a:t>Run IOC</a:t>
            </a:r>
          </a:p>
          <a:p>
            <a:pPr marL="398463" lvl="1" indent="0">
              <a:buNone/>
            </a:pPr>
            <a:r>
              <a:rPr lang="en-US" sz="1400" dirty="0">
                <a:latin typeface="Courier" pitchFamily="2" charset="0"/>
              </a:rPr>
              <a:t>cd /</a:t>
            </a:r>
            <a:r>
              <a:rPr lang="en-US" sz="1400" dirty="0" err="1">
                <a:latin typeface="Courier" pitchFamily="2" charset="0"/>
              </a:rPr>
              <a:t>ics</a:t>
            </a:r>
            <a:r>
              <a:rPr lang="en-US" sz="1400" dirty="0">
                <a:latin typeface="Courier" pitchFamily="2" charset="0"/>
              </a:rPr>
              <a:t>/examples/fishtank	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./</a:t>
            </a:r>
            <a:r>
              <a:rPr lang="en-US" sz="1400" dirty="0" err="1">
                <a:latin typeface="Courier" pitchFamily="2" charset="0"/>
              </a:rPr>
              <a:t>st.cmd</a:t>
            </a:r>
            <a:endParaRPr lang="en-US" sz="1800" dirty="0">
              <a:latin typeface="Courier" pitchFamily="2" charset="0"/>
            </a:endParaRPr>
          </a:p>
          <a:p>
            <a:r>
              <a:rPr lang="en-US" sz="2000" dirty="0"/>
              <a:t>In CS-Studio, open 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/examples/fishtank/</a:t>
            </a:r>
            <a:r>
              <a:rPr lang="en-US" sz="1800" dirty="0" err="1">
                <a:latin typeface="Courier" pitchFamily="2" charset="0"/>
              </a:rPr>
              <a:t>heater.bob</a:t>
            </a:r>
            <a:r>
              <a:rPr lang="en-US" sz="2000" dirty="0"/>
              <a:t>        </a:t>
            </a:r>
            <a:r>
              <a:rPr lang="en-US" sz="2400" dirty="0">
                <a:sym typeface="Wingdings" pitchFamily="2" charset="2"/>
              </a:rPr>
              <a:t> Current data</a:t>
            </a:r>
            <a:endParaRPr lang="en-US" sz="2400" dirty="0"/>
          </a:p>
          <a:p>
            <a:r>
              <a:rPr lang="en-US" sz="2000" dirty="0"/>
              <a:t>Right-click on plot, “Open Data Browser”</a:t>
            </a:r>
          </a:p>
          <a:p>
            <a:pPr lvl="1"/>
            <a:r>
              <a:rPr lang="en-US" sz="1800" dirty="0"/>
              <a:t>Right-click to Show Toolbar</a:t>
            </a:r>
          </a:p>
          <a:p>
            <a:pPr lvl="1"/>
            <a:r>
              <a:rPr lang="en-US" sz="1800" dirty="0"/>
              <a:t>Change time range 						</a:t>
            </a:r>
            <a:r>
              <a:rPr lang="en-US" dirty="0">
                <a:sym typeface="Wingdings" pitchFamily="2" charset="2"/>
              </a:rPr>
              <a:t> Archived data!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2D0EAA4-2976-034C-AA40-42D667DF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3641127"/>
            <a:ext cx="2533263" cy="311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EB54114-05D7-9448-9325-5EA327DC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474" y="3698346"/>
            <a:ext cx="3885512" cy="300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712A52E-BB63-F10B-764E-A5BA9D99A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279" y="4071454"/>
            <a:ext cx="3791750" cy="22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87F-D245-3247-912F-D1ED4F97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archive for ‘</a:t>
            </a:r>
            <a:r>
              <a:rPr lang="en-US" dirty="0" err="1"/>
              <a:t>fishtank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5B37-1DCC-0948-BECD-E7703F33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4142"/>
            <a:ext cx="11430000" cy="520337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/examples/14_archive/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-help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–list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cat </a:t>
            </a:r>
            <a:r>
              <a:rPr lang="en-US" sz="1800" dirty="0" err="1">
                <a:latin typeface="Courier" pitchFamily="2" charset="0"/>
              </a:rPr>
              <a:t>fishtank.xml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/>
              <a:t>Import configuration and start sample engine: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-engine fishtank -import `</a:t>
            </a:r>
            <a:r>
              <a:rPr lang="en-US" sz="1800" dirty="0" err="1">
                <a:latin typeface="Courier" pitchFamily="2" charset="0"/>
              </a:rPr>
              <a:t>pwd</a:t>
            </a:r>
            <a:r>
              <a:rPr lang="en-US" sz="1800" dirty="0">
                <a:latin typeface="Courier" pitchFamily="2" charset="0"/>
              </a:rPr>
              <a:t>`/</a:t>
            </a:r>
            <a:r>
              <a:rPr lang="en-US" sz="1800" dirty="0" err="1">
                <a:latin typeface="Courier" pitchFamily="2" charset="0"/>
              </a:rPr>
              <a:t>fishtank.xml</a:t>
            </a:r>
            <a:r>
              <a:rPr lang="en-US" sz="1800" dirty="0">
                <a:latin typeface="Courier" pitchFamily="2" charset="0"/>
              </a:rPr>
              <a:t> -</a:t>
            </a:r>
            <a:r>
              <a:rPr lang="en-US" sz="1800" dirty="0" err="1">
                <a:latin typeface="Courier" pitchFamily="2" charset="0"/>
              </a:rPr>
              <a:t>replace_engine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-engine fishtank </a:t>
            </a:r>
          </a:p>
          <a:p>
            <a:pPr marL="0" indent="0">
              <a:buNone/>
            </a:pPr>
            <a:r>
              <a:rPr lang="en-US" sz="2400" dirty="0"/>
              <a:t>Check </a:t>
            </a:r>
            <a:r>
              <a:rPr lang="en-US" sz="2400" dirty="0">
                <a:hlinkClick r:id="rId2"/>
              </a:rPr>
              <a:t>http://localhost:4812</a:t>
            </a:r>
            <a:br>
              <a:rPr lang="en-US" sz="2400" dirty="0"/>
            </a:br>
            <a:r>
              <a:rPr lang="en-US" sz="2400" dirty="0"/>
              <a:t>in web browser 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lynx –dump </a:t>
            </a:r>
            <a:r>
              <a:rPr lang="en-US" sz="1800" dirty="0">
                <a:latin typeface="Courier" pitchFamily="2" charset="0"/>
                <a:hlinkClick r:id="rId3"/>
              </a:rPr>
              <a:t>http://localhost:4812/main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lynx –dump </a:t>
            </a:r>
            <a:r>
              <a:rPr lang="en-US" sz="1800" dirty="0">
                <a:latin typeface="Courier" pitchFamily="2" charset="0"/>
                <a:hlinkClick r:id="rId4"/>
              </a:rPr>
              <a:t>http://localhost:4812/stop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endParaRPr lang="en-US" sz="1800" dirty="0">
              <a:latin typeface="Courier" pitchFamily="2" charset="0"/>
            </a:endParaRP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A969836F-E051-7DBE-FFEC-3B8A18D3B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041" y="1307939"/>
            <a:ext cx="2905972" cy="3066047"/>
          </a:xfrm>
          <a:prstGeom prst="rect">
            <a:avLst/>
          </a:prstGeom>
        </p:spPr>
      </p:pic>
      <p:pic>
        <p:nvPicPr>
          <p:cNvPr id="7" name="Picture 6" descr="Table&#10;&#10;AI-generated content may be incorrect.">
            <a:extLst>
              <a:ext uri="{FF2B5EF4-FFF2-40B4-BE49-F238E27FC236}">
                <a16:creationId xmlns:a16="http://schemas.microsoft.com/office/drawing/2014/main" id="{045222C3-BDAA-0DF2-7FC1-4769A219F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956" y="4647783"/>
            <a:ext cx="5771128" cy="21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C87B-FCE2-4259-812D-320D123D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is no archive setup: Data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C3CB-F51F-3448-3AD3-8A6B166D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280" y="1754095"/>
            <a:ext cx="4028151" cy="4047778"/>
          </a:xfrm>
        </p:spPr>
        <p:txBody>
          <a:bodyPr/>
          <a:lstStyle/>
          <a:p>
            <a:r>
              <a:rPr lang="en-US" dirty="0"/>
              <a:t>Run data browser as usual</a:t>
            </a:r>
          </a:p>
          <a:p>
            <a:r>
              <a:rPr lang="en-US" dirty="0"/>
              <a:t>Export “Plot” data</a:t>
            </a:r>
          </a:p>
          <a:p>
            <a:r>
              <a:rPr lang="en-US" dirty="0"/>
              <a:t>File looks just like data exported </a:t>
            </a:r>
            <a:r>
              <a:rPr lang="en-US"/>
              <a:t>from archive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E7DF3-6014-EC41-80AE-C11A1E86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404781"/>
            <a:ext cx="7465296" cy="4048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7175CE-7103-E6A2-9AA9-D239CEA741E3}"/>
              </a:ext>
            </a:extLst>
          </p:cNvPr>
          <p:cNvSpPr/>
          <p:nvPr/>
        </p:nvSpPr>
        <p:spPr>
          <a:xfrm>
            <a:off x="429767" y="4170556"/>
            <a:ext cx="1209462" cy="18957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9FEB8-4D65-B77D-4C8D-31816F49FA41}"/>
              </a:ext>
            </a:extLst>
          </p:cNvPr>
          <p:cNvSpPr/>
          <p:nvPr/>
        </p:nvSpPr>
        <p:spPr>
          <a:xfrm>
            <a:off x="6609806" y="3980985"/>
            <a:ext cx="1285257" cy="18957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32B44-3322-BA02-57AB-36C98894A720}"/>
              </a:ext>
            </a:extLst>
          </p:cNvPr>
          <p:cNvSpPr txBox="1"/>
          <p:nvPr/>
        </p:nvSpPr>
        <p:spPr>
          <a:xfrm>
            <a:off x="2913922" y="5873368"/>
            <a:ext cx="73917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.. Workaround to capture a few hours of data, maybe over night</a:t>
            </a:r>
          </a:p>
        </p:txBody>
      </p:sp>
    </p:spTree>
    <p:extLst>
      <p:ext uri="{BB962C8B-B14F-4D97-AF65-F5344CB8AC3E}">
        <p14:creationId xmlns:p14="http://schemas.microsoft.com/office/powerpoint/2010/main" val="123166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132-5A5A-1745-72B2-97C62B1C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is no archive setup: </a:t>
            </a:r>
            <a:r>
              <a:rPr lang="en-US" dirty="0" err="1"/>
              <a:t>camonitor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BE17-0E76-EBD5-4608-2A5758BF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26634"/>
            <a:ext cx="11430000" cy="2665235"/>
          </a:xfrm>
        </p:spPr>
        <p:txBody>
          <a:bodyPr/>
          <a:lstStyle/>
          <a:p>
            <a:r>
              <a:rPr lang="en-US" dirty="0"/>
              <a:t>Capture output of </a:t>
            </a:r>
            <a:r>
              <a:rPr lang="en-US" dirty="0" err="1"/>
              <a:t>camonitor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camonitor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epics-dev:tank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| tee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example.log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epics-dev:tank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2026-06-09 13:04:33.782281 39.1624 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epics-dev:tank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2026-06-09 13:04:34.282304 39.0474 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/>
              <a:t>Show with for example </a:t>
            </a:r>
            <a:r>
              <a:rPr lang="en-US" dirty="0" err="1"/>
              <a:t>Gnuplot</a:t>
            </a:r>
            <a:r>
              <a:rPr lang="en-US" dirty="0"/>
              <a:t>.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gnuplot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F7E5-BAC1-57EC-9E59-7AAB47A5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3709851"/>
            <a:ext cx="8863234" cy="303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31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DD41-810A-EA1F-F389-193E7F9D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End-User View of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3B79-074D-CA6C-FC60-1BE306C2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46400"/>
            <a:ext cx="7248745" cy="4968000"/>
          </a:xfrm>
        </p:spPr>
        <p:txBody>
          <a:bodyPr/>
          <a:lstStyle/>
          <a:p>
            <a:r>
              <a:rPr lang="en-US" dirty="0" err="1"/>
              <a:t>Databrowser</a:t>
            </a:r>
            <a:r>
              <a:rPr lang="en-US" dirty="0"/>
              <a:t> can show history</a:t>
            </a:r>
          </a:p>
          <a:p>
            <a:pPr lvl="1"/>
            <a:r>
              <a:rPr lang="en-US" dirty="0"/>
              <a:t>Easy, “Scroll back” on time axis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access history from Python, Java, … to perform your own analysis</a:t>
            </a:r>
          </a:p>
          <a:p>
            <a:pPr lvl="1"/>
            <a:r>
              <a:rPr lang="en-US" dirty="0"/>
              <a:t>Write a program to do that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3CEAE13-00BB-152B-6081-9D5CEE0A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54" y="148951"/>
            <a:ext cx="4239111" cy="328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8C9CA9-6250-4568-524D-989CA889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53" y="3750933"/>
            <a:ext cx="4239111" cy="2832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38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D100-0AC5-5ECF-367B-A35747F2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Technical View of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2970-77DF-745F-D3A2-D587145A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687145" cy="40477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Archiver</a:t>
            </a:r>
          </a:p>
          <a:p>
            <a:pPr lvl="1"/>
            <a:r>
              <a:rPr lang="en-US" dirty="0"/>
              <a:t>Reads PVs via Channel- or </a:t>
            </a:r>
            <a:r>
              <a:rPr lang="en-US" dirty="0" err="1"/>
              <a:t>PVAccess</a:t>
            </a:r>
            <a:endParaRPr lang="en-US" dirty="0"/>
          </a:p>
          <a:p>
            <a:pPr lvl="1"/>
            <a:r>
              <a:rPr lang="en-US" dirty="0"/>
              <a:t>Writes samples to Storage</a:t>
            </a:r>
          </a:p>
          <a:p>
            <a:pPr lvl="1"/>
            <a:r>
              <a:rPr lang="en-US" dirty="0"/>
              <a:t>Provides history from Storage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DE5F41-8914-1425-3122-4984DDFD387A}"/>
              </a:ext>
            </a:extLst>
          </p:cNvPr>
          <p:cNvSpPr/>
          <p:nvPr/>
        </p:nvSpPr>
        <p:spPr>
          <a:xfrm>
            <a:off x="8040471" y="5990673"/>
            <a:ext cx="1053296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770CC1-6A21-E0D8-24D8-3EE3B3808730}"/>
              </a:ext>
            </a:extLst>
          </p:cNvPr>
          <p:cNvSpPr/>
          <p:nvPr/>
        </p:nvSpPr>
        <p:spPr>
          <a:xfrm>
            <a:off x="9398566" y="5990673"/>
            <a:ext cx="1109241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 Server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AF4927A-DA6E-33D8-4727-3A6827DCBA94}"/>
              </a:ext>
            </a:extLst>
          </p:cNvPr>
          <p:cNvSpPr/>
          <p:nvPr/>
        </p:nvSpPr>
        <p:spPr>
          <a:xfrm>
            <a:off x="10812606" y="5990673"/>
            <a:ext cx="1109241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PVA Server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A9478E-1C19-EE0C-FFC6-11C26AC32543}"/>
              </a:ext>
            </a:extLst>
          </p:cNvPr>
          <p:cNvSpPr/>
          <p:nvPr/>
        </p:nvSpPr>
        <p:spPr>
          <a:xfrm>
            <a:off x="8012498" y="3263737"/>
            <a:ext cx="3909349" cy="11711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Archiver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03A67B-07DD-5C80-2C42-DCC651C36017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9953187" y="4434843"/>
            <a:ext cx="13986" cy="155583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3BB0311D-FFD7-1F6D-7971-B05D435637A3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8830683" y="4854185"/>
            <a:ext cx="872924" cy="1400053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11">
            <a:extLst>
              <a:ext uri="{FF2B5EF4-FFF2-40B4-BE49-F238E27FC236}">
                <a16:creationId xmlns:a16="http://schemas.microsoft.com/office/drawing/2014/main" id="{F61FB81D-D408-F1C2-CBB5-CB7F39FDA72E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V="1">
            <a:off x="10244543" y="4867989"/>
            <a:ext cx="872924" cy="1372444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heater_plot.png">
            <a:extLst>
              <a:ext uri="{FF2B5EF4-FFF2-40B4-BE49-F238E27FC236}">
                <a16:creationId xmlns:a16="http://schemas.microsoft.com/office/drawing/2014/main" id="{479C701B-3349-C920-1EEE-D4F9BE81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23" y="986876"/>
            <a:ext cx="4024253" cy="16809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9BFD1E-D4CF-BEBC-6F07-AD972FB141B7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H="1" flipV="1">
            <a:off x="9966750" y="2667828"/>
            <a:ext cx="423" cy="595909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an 12">
            <a:extLst>
              <a:ext uri="{FF2B5EF4-FFF2-40B4-BE49-F238E27FC236}">
                <a16:creationId xmlns:a16="http://schemas.microsoft.com/office/drawing/2014/main" id="{10A6EDEB-9E63-7D7D-6605-651D5FD5CAA1}"/>
              </a:ext>
            </a:extLst>
          </p:cNvPr>
          <p:cNvSpPr/>
          <p:nvPr/>
        </p:nvSpPr>
        <p:spPr>
          <a:xfrm>
            <a:off x="9668220" y="3466464"/>
            <a:ext cx="2025570" cy="732098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Storage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F197-62EA-634B-81CE-F41CA64F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412D68-8E6B-F449-B0F5-9F290562B2BC}"/>
              </a:ext>
            </a:extLst>
          </p:cNvPr>
          <p:cNvSpPr/>
          <p:nvPr/>
        </p:nvSpPr>
        <p:spPr>
          <a:xfrm>
            <a:off x="1493798" y="1253779"/>
            <a:ext cx="9301937" cy="4730332"/>
          </a:xfrm>
          <a:prstGeom prst="roundRect">
            <a:avLst>
              <a:gd name="adj" fmla="val 509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F8CA8B00-BABB-964D-A8A1-125397D3BB03}"/>
              </a:ext>
            </a:extLst>
          </p:cNvPr>
          <p:cNvSpPr/>
          <p:nvPr/>
        </p:nvSpPr>
        <p:spPr>
          <a:xfrm>
            <a:off x="7917082" y="2129742"/>
            <a:ext cx="2025570" cy="3752435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Storage</a:t>
            </a:r>
            <a:br>
              <a:rPr lang="en-US" u="sng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Theory: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</a:rPr>
              <a:t>Tons of fast storage</a:t>
            </a:r>
            <a:br>
              <a:rPr lang="en-US" i="1" dirty="0">
                <a:solidFill>
                  <a:srgbClr val="00B050"/>
                </a:solidFill>
              </a:rPr>
            </a:br>
            <a:br>
              <a:rPr lang="en-US" i="1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Practice: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Slow,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limited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space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9129AA6-A23A-0B4B-95FF-BEE1A8C8913D}"/>
              </a:ext>
            </a:extLst>
          </p:cNvPr>
          <p:cNvSpPr/>
          <p:nvPr/>
        </p:nvSpPr>
        <p:spPr>
          <a:xfrm>
            <a:off x="2176040" y="3828636"/>
            <a:ext cx="3379808" cy="11806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Archive Engine </a:t>
            </a:r>
            <a:r>
              <a:rPr lang="en-US" dirty="0">
                <a:solidFill>
                  <a:schemeClr val="tx1"/>
                </a:solidFill>
              </a:rPr>
              <a:t>(Service)</a:t>
            </a: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Read PVs,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write samples to storage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3BDB9F-C1D0-AE4D-AEC4-FC5626F7D33F}"/>
              </a:ext>
            </a:extLst>
          </p:cNvPr>
          <p:cNvCxnSpPr>
            <a:cxnSpLocks/>
          </p:cNvCxnSpPr>
          <p:nvPr/>
        </p:nvCxnSpPr>
        <p:spPr>
          <a:xfrm flipV="1">
            <a:off x="3704863" y="5009254"/>
            <a:ext cx="13986" cy="1745847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90FB02-1052-E74C-9B07-3298DA7131ED}"/>
              </a:ext>
            </a:extLst>
          </p:cNvPr>
          <p:cNvSpPr txBox="1"/>
          <p:nvPr/>
        </p:nvSpPr>
        <p:spPr>
          <a:xfrm>
            <a:off x="3704863" y="5540545"/>
            <a:ext cx="11416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CA, PVA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4982E6-26AF-3D4D-BDF7-DDC10DF7A38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555848" y="4418945"/>
            <a:ext cx="2361234" cy="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F6CCB94F-D6E5-2045-BE0F-7EF7DB055C1B}"/>
              </a:ext>
            </a:extLst>
          </p:cNvPr>
          <p:cNvSpPr/>
          <p:nvPr/>
        </p:nvSpPr>
        <p:spPr>
          <a:xfrm>
            <a:off x="2600283" y="1493135"/>
            <a:ext cx="2527302" cy="1661218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Configuration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Which channels?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How?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A89EC1-29D9-D44F-AA74-E0D84377569C}"/>
              </a:ext>
            </a:extLst>
          </p:cNvPr>
          <p:cNvCxnSpPr>
            <a:cxnSpLocks/>
            <a:stCxn id="21" idx="1"/>
            <a:endCxn id="15" idx="0"/>
          </p:cNvCxnSpPr>
          <p:nvPr/>
        </p:nvCxnSpPr>
        <p:spPr>
          <a:xfrm>
            <a:off x="3863934" y="3154353"/>
            <a:ext cx="2010" cy="674283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65005E-8013-7549-97FF-CFA0978E5BC1}"/>
              </a:ext>
            </a:extLst>
          </p:cNvPr>
          <p:cNvCxnSpPr>
            <a:cxnSpLocks/>
            <a:stCxn id="14" idx="1"/>
            <a:endCxn id="28" idx="2"/>
          </p:cNvCxnSpPr>
          <p:nvPr/>
        </p:nvCxnSpPr>
        <p:spPr>
          <a:xfrm flipH="1" flipV="1">
            <a:off x="8924682" y="1039541"/>
            <a:ext cx="5185" cy="1090201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 descr="heater_plot.png">
            <a:extLst>
              <a:ext uri="{FF2B5EF4-FFF2-40B4-BE49-F238E27FC236}">
                <a16:creationId xmlns:a16="http://schemas.microsoft.com/office/drawing/2014/main" id="{3480A06D-2DF7-8040-B4D6-EF5821CA5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15" y="73081"/>
            <a:ext cx="2313734" cy="9664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653CB3B-2008-7943-915D-BE87DA1C77DA}"/>
              </a:ext>
            </a:extLst>
          </p:cNvPr>
          <p:cNvSpPr/>
          <p:nvPr/>
        </p:nvSpPr>
        <p:spPr>
          <a:xfrm>
            <a:off x="3250075" y="6424074"/>
            <a:ext cx="893662" cy="43227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IOC</a:t>
            </a:r>
          </a:p>
        </p:txBody>
      </p:sp>
    </p:spTree>
    <p:extLst>
      <p:ext uri="{BB962C8B-B14F-4D97-AF65-F5344CB8AC3E}">
        <p14:creationId xmlns:p14="http://schemas.microsoft.com/office/powerpoint/2010/main" val="427952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A28D-6586-CA42-A796-686FFD9D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04" y="101163"/>
            <a:ext cx="11430000" cy="539496"/>
          </a:xfrm>
        </p:spPr>
        <p:txBody>
          <a:bodyPr/>
          <a:lstStyle/>
          <a:p>
            <a:r>
              <a:rPr lang="en-US" dirty="0"/>
              <a:t>Choices…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55294-E6C2-314E-ACBD-BE98EFA2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77910" y="4735750"/>
            <a:ext cx="2694782" cy="2021087"/>
          </a:xfrm>
          <a:prstGeom prst="rect">
            <a:avLst/>
          </a:prstGeom>
        </p:spPr>
      </p:pic>
      <p:pic>
        <p:nvPicPr>
          <p:cNvPr id="4" name="Picture 3" descr="https://encrypted-tbn0.gstatic.com/images?q=tbn:ANd9GcTyIRXuizhefVZ7p9jgyNP7gEuKgncqGI11lxP-XGmFdA2SdlRDAg">
            <a:extLst>
              <a:ext uri="{FF2B5EF4-FFF2-40B4-BE49-F238E27FC236}">
                <a16:creationId xmlns:a16="http://schemas.microsoft.com/office/drawing/2014/main" id="{74A73599-FCAA-EA4B-814D-FE7C39D1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10" y="101163"/>
            <a:ext cx="2730242" cy="19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802591-1F70-45CA-4684-E26AA21C9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95982"/>
              </p:ext>
            </p:extLst>
          </p:nvPr>
        </p:nvGraphicFramePr>
        <p:xfrm>
          <a:off x="435904" y="1058463"/>
          <a:ext cx="8836971" cy="420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78">
                  <a:extLst>
                    <a:ext uri="{9D8B030D-6E8A-4147-A177-3AD203B41FA5}">
                      <a16:colId xmlns:a16="http://schemas.microsoft.com/office/drawing/2014/main" val="1038680858"/>
                    </a:ext>
                  </a:extLst>
                </a:gridCol>
                <a:gridCol w="1785841">
                  <a:extLst>
                    <a:ext uri="{9D8B030D-6E8A-4147-A177-3AD203B41FA5}">
                      <a16:colId xmlns:a16="http://schemas.microsoft.com/office/drawing/2014/main" val="2535542873"/>
                    </a:ext>
                  </a:extLst>
                </a:gridCol>
                <a:gridCol w="1810464">
                  <a:extLst>
                    <a:ext uri="{9D8B030D-6E8A-4147-A177-3AD203B41FA5}">
                      <a16:colId xmlns:a16="http://schemas.microsoft.com/office/drawing/2014/main" val="4048756580"/>
                    </a:ext>
                  </a:extLst>
                </a:gridCol>
                <a:gridCol w="1810315">
                  <a:extLst>
                    <a:ext uri="{9D8B030D-6E8A-4147-A177-3AD203B41FA5}">
                      <a16:colId xmlns:a16="http://schemas.microsoft.com/office/drawing/2014/main" val="2728642407"/>
                    </a:ext>
                  </a:extLst>
                </a:gridCol>
                <a:gridCol w="1724473">
                  <a:extLst>
                    <a:ext uri="{9D8B030D-6E8A-4147-A177-3AD203B41FA5}">
                      <a16:colId xmlns:a16="http://schemas.microsoft.com/office/drawing/2014/main" val="3122172575"/>
                    </a:ext>
                  </a:extLst>
                </a:gridCol>
              </a:tblGrid>
              <a:tr h="10616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Channel Archiver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Relational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TimescaleDB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EPICS Archiver </a:t>
                      </a:r>
                      <a:r>
                        <a:rPr lang="en-US" sz="1400" dirty="0" err="1"/>
                        <a:t>Applicance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319159"/>
                  </a:ext>
                </a:extLst>
              </a:tr>
              <a:tr h="580602">
                <a:tc>
                  <a:txBody>
                    <a:bodyPr/>
                    <a:lstStyle/>
                    <a:p>
                      <a:r>
                        <a:rPr lang="en-US" sz="1400" dirty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 “data” and “index”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MySQL, Postgres, 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Postgres optimized for 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4174"/>
                  </a:ext>
                </a:extLst>
              </a:tr>
              <a:tr h="353810">
                <a:tc>
                  <a:txBody>
                    <a:bodyPr/>
                    <a:lstStyle/>
                    <a:p>
                      <a:r>
                        <a:rPr lang="en-US" sz="1400" dirty="0"/>
                        <a:t>Storage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Better than 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19590"/>
                  </a:ext>
                </a:extLst>
              </a:tr>
              <a:tr h="620044">
                <a:tc>
                  <a:txBody>
                    <a:bodyPr/>
                    <a:lstStyle/>
                    <a:p>
                      <a:r>
                        <a:rPr lang="en-US" sz="1400" dirty="0"/>
                        <a:t>Storage Maintainability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Eventually impossible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Trivial (for RDB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Trivial (for RDB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few files per channel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81113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r>
                        <a:rPr lang="en-US" sz="14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XML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RDB with XML file import/export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RDB with XML file import/export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 interface, XML file import/export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84932"/>
                  </a:ext>
                </a:extLst>
              </a:tr>
              <a:tr h="875967">
                <a:tc>
                  <a:txBody>
                    <a:bodyPr/>
                    <a:lstStyle/>
                    <a:p>
                      <a:r>
                        <a:rPr lang="en-US" sz="1400" dirty="0"/>
                        <a:t>Readout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DataBrowser</a:t>
                      </a:r>
                      <a:r>
                        <a:rPr lang="en-US" sz="1200" dirty="0"/>
                        <a:t>,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custom C++ 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B050"/>
                          </a:solidFill>
                        </a:rPr>
                        <a:t>DataBrowser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any RDB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00B050"/>
                          </a:solidFill>
                        </a:rPr>
                        <a:t>DataBrowser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any RDB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B050"/>
                          </a:solidFill>
                        </a:rPr>
                        <a:t>DataBrowser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web interface,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web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4299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487F8C-51EE-B58A-8D94-BAED929C976D}"/>
              </a:ext>
            </a:extLst>
          </p:cNvPr>
          <p:cNvCxnSpPr>
            <a:cxnSpLocks/>
          </p:cNvCxnSpPr>
          <p:nvPr/>
        </p:nvCxnSpPr>
        <p:spPr>
          <a:xfrm>
            <a:off x="2154056" y="1058463"/>
            <a:ext cx="1755157" cy="42048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17274-B286-5D77-2CCA-25FE703C2090}"/>
              </a:ext>
            </a:extLst>
          </p:cNvPr>
          <p:cNvCxnSpPr>
            <a:cxnSpLocks/>
          </p:cNvCxnSpPr>
          <p:nvPr/>
        </p:nvCxnSpPr>
        <p:spPr>
          <a:xfrm flipH="1">
            <a:off x="2154056" y="1058463"/>
            <a:ext cx="1755157" cy="42048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F8DD-636C-BE83-078D-56212093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Archiver Appliance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A33B-BA09-F775-3BFD-3A55C7F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7603"/>
            <a:ext cx="11696773" cy="4418577"/>
          </a:xfrm>
        </p:spPr>
        <p:txBody>
          <a:bodyPr/>
          <a:lstStyle/>
          <a:p>
            <a:r>
              <a:rPr lang="en-US" sz="2400" dirty="0"/>
              <a:t>Storage: Files with “</a:t>
            </a:r>
            <a:r>
              <a:rPr lang="en-US" sz="2400" dirty="0" err="1"/>
              <a:t>Protobuf</a:t>
            </a:r>
            <a:r>
              <a:rPr lang="en-US" sz="2400" dirty="0"/>
              <a:t>”-encoded samples</a:t>
            </a:r>
          </a:p>
          <a:p>
            <a:pPr lvl="1"/>
            <a:r>
              <a:rPr lang="en-US" sz="2000" dirty="0"/>
              <a:t>One file per Channel and Stage</a:t>
            </a:r>
          </a:p>
          <a:p>
            <a:r>
              <a:rPr lang="en-US" sz="2400" dirty="0"/>
              <a:t>Example Stages:</a:t>
            </a:r>
          </a:p>
          <a:p>
            <a:pPr lvl="1"/>
            <a:r>
              <a:rPr lang="en-US" sz="2000" dirty="0"/>
              <a:t>RAM disk for ”today”</a:t>
            </a:r>
          </a:p>
          <a:p>
            <a:pPr lvl="1"/>
            <a:r>
              <a:rPr lang="en-US" sz="2000" dirty="0"/>
              <a:t>Solid-state disk for “this month”</a:t>
            </a:r>
          </a:p>
          <a:p>
            <a:pPr lvl="1"/>
            <a:r>
              <a:rPr lang="en-US" sz="2000" dirty="0"/>
              <a:t>NFS-mounted folder for “older”</a:t>
            </a:r>
          </a:p>
          <a:p>
            <a:r>
              <a:rPr lang="en-US" sz="2400" dirty="0"/>
              <a:t>May create cluster of </a:t>
            </a:r>
            <a:r>
              <a:rPr lang="en-US" sz="2400" dirty="0" err="1"/>
              <a:t>applicances</a:t>
            </a:r>
            <a:endParaRPr lang="en-US" sz="2400" dirty="0"/>
          </a:p>
          <a:p>
            <a:r>
              <a:rPr lang="en-US" sz="2400" dirty="0"/>
              <a:t>Web interface to add channels, monitor performance, fetch data</a:t>
            </a:r>
          </a:p>
          <a:p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https://epicsarchiver.readthedocs.io/en/stable</a:t>
            </a:r>
            <a:r>
              <a:rPr lang="en-US" sz="2400" dirty="0"/>
              <a:t> for “</a:t>
            </a:r>
            <a:r>
              <a:rPr lang="en-US" sz="2400" dirty="0" err="1"/>
              <a:t>Quickstart</a:t>
            </a:r>
            <a:r>
              <a:rPr lang="en-US" sz="2400" dirty="0"/>
              <a:t>” and more</a:t>
            </a:r>
          </a:p>
          <a:p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C1AE64-E1C0-6C50-062A-101009BC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65" y="1632419"/>
            <a:ext cx="4705975" cy="23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6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F8DD-636C-BE83-078D-56212093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A33B-BA09-F775-3BFD-3A55C7F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7603"/>
            <a:ext cx="11696773" cy="4418577"/>
          </a:xfrm>
        </p:spPr>
        <p:txBody>
          <a:bodyPr/>
          <a:lstStyle/>
          <a:p>
            <a:r>
              <a:rPr lang="en-US" sz="2400" dirty="0"/>
              <a:t>Storage: MySQL, Postgres, Oracle</a:t>
            </a:r>
          </a:p>
          <a:p>
            <a:pPr lvl="1"/>
            <a:r>
              <a:rPr lang="en-US" sz="2000" dirty="0"/>
              <a:t>Ideal if you can leverage existing RDB cluster and admin support</a:t>
            </a:r>
          </a:p>
          <a:p>
            <a:pPr lvl="1"/>
            <a:r>
              <a:rPr lang="en-US" sz="2000" dirty="0"/>
              <a:t>RDBs have been reliable for decades</a:t>
            </a:r>
          </a:p>
          <a:p>
            <a:r>
              <a:rPr lang="en-US" sz="2400" dirty="0"/>
              <a:t>Archive Engine, run as Linux service, writes samples to RDB</a:t>
            </a:r>
          </a:p>
          <a:p>
            <a:pPr lvl="1"/>
            <a:r>
              <a:rPr lang="en-US" sz="2000" dirty="0"/>
              <a:t>May run one for “Vacuum”, one for “Cryogenics”, one for “Beamlines” etc.</a:t>
            </a:r>
          </a:p>
          <a:p>
            <a:r>
              <a:rPr lang="en-US" sz="2400" dirty="0"/>
              <a:t>Data accessible by Data Browser and pretty much any programming language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See </a:t>
            </a:r>
            <a:r>
              <a:rPr lang="en-US" sz="1600" dirty="0">
                <a:hlinkClick r:id="rId2"/>
              </a:rPr>
              <a:t>https://github.com/ControlSystemStudio/phoebus/blob/master/services/archive-engine/doc/index.rst</a:t>
            </a:r>
            <a:endParaRPr lang="en-US" sz="16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49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F8DD-636C-BE83-078D-56212093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TimescaleDB</a:t>
            </a:r>
            <a:r>
              <a:rPr lang="en-US" dirty="0"/>
              <a:t>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A33B-BA09-F775-3BFD-3A55C7F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0409"/>
            <a:ext cx="11532195" cy="4605772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RDB Admins may develop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site-specific ways to “partition”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the data and provide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stored procedures for optimized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data readout</a:t>
            </a:r>
          </a:p>
          <a:p>
            <a:r>
              <a:rPr lang="en-US" sz="2400" dirty="0" err="1"/>
              <a:t>TimescaleDB</a:t>
            </a:r>
            <a:r>
              <a:rPr lang="en-US" sz="2400" dirty="0"/>
              <a:t> = Postgres with</a:t>
            </a:r>
            <a:br>
              <a:rPr lang="en-US" sz="2400" dirty="0"/>
            </a:br>
            <a:r>
              <a:rPr lang="en-US" sz="2400" dirty="0"/>
              <a:t>extensions to automatically partition</a:t>
            </a:r>
            <a:br>
              <a:rPr lang="en-US" sz="2400" dirty="0"/>
            </a:br>
            <a:r>
              <a:rPr lang="en-US" sz="2400" dirty="0"/>
              <a:t>time series data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https://github.com/ControlSystemStudio/phoebus/blob/master/app/databrowser-timescale/README.md</a:t>
            </a:r>
            <a:endParaRPr lang="en-US" sz="2400" dirty="0"/>
          </a:p>
          <a:p>
            <a:endParaRPr lang="en-US" sz="2000" dirty="0"/>
          </a:p>
          <a:p>
            <a:endParaRPr lang="en-US" sz="2400" dirty="0"/>
          </a:p>
        </p:txBody>
      </p:sp>
      <p:pic>
        <p:nvPicPr>
          <p:cNvPr id="7" name="Picture 6" descr="A screenshot of a data form&#10;&#10;Description automatically generated">
            <a:extLst>
              <a:ext uri="{FF2B5EF4-FFF2-40B4-BE49-F238E27FC236}">
                <a16:creationId xmlns:a16="http://schemas.microsoft.com/office/drawing/2014/main" id="{BE74BC8C-41E8-CF7D-981C-66E2EB2C4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961" y="813816"/>
            <a:ext cx="5308001" cy="281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41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0032-B81E-8D5C-5415-F62F0DE9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8ACD-7650-3D11-DB0E-FA601D05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6709"/>
            <a:ext cx="11430000" cy="4698521"/>
          </a:xfrm>
        </p:spPr>
        <p:txBody>
          <a:bodyPr/>
          <a:lstStyle/>
          <a:p>
            <a:r>
              <a:rPr lang="en-US" dirty="0"/>
              <a:t>Archiver appliance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Safe option, used by many in EPICS community</a:t>
            </a:r>
          </a:p>
          <a:p>
            <a:pPr lvl="1"/>
            <a:r>
              <a:rPr lang="en-US" dirty="0"/>
              <a:t>You’ll need somebody to maintain the data</a:t>
            </a:r>
          </a:p>
          <a:p>
            <a:r>
              <a:rPr lang="en-US" dirty="0"/>
              <a:t>RDB</a:t>
            </a:r>
          </a:p>
          <a:p>
            <a:pPr lvl="1"/>
            <a:r>
              <a:rPr lang="en-US" dirty="0"/>
              <a:t>Very dependable, ideal if you already have RDB admin support and want to access the data in various ways</a:t>
            </a:r>
          </a:p>
          <a:p>
            <a:r>
              <a:rPr lang="en-US" dirty="0" err="1"/>
              <a:t>TimescaleDB</a:t>
            </a:r>
            <a:endParaRPr lang="en-US" dirty="0"/>
          </a:p>
          <a:p>
            <a:pPr lvl="1"/>
            <a:r>
              <a:rPr lang="en-US" dirty="0"/>
              <a:t>New, no operational experience</a:t>
            </a:r>
          </a:p>
          <a:p>
            <a:pPr lvl="1"/>
            <a:r>
              <a:rPr lang="en-US" dirty="0"/>
              <a:t>Promising option for new RDB setup, headstart over site-specific partitioning solutions</a:t>
            </a:r>
          </a:p>
        </p:txBody>
      </p:sp>
    </p:spTree>
    <p:extLst>
      <p:ext uri="{BB962C8B-B14F-4D97-AF65-F5344CB8AC3E}">
        <p14:creationId xmlns:p14="http://schemas.microsoft.com/office/powerpoint/2010/main" val="164717784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1114</Words>
  <Application>Microsoft Macintosh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Century Gothic</vt:lpstr>
      <vt:lpstr>Courier</vt:lpstr>
      <vt:lpstr>Courier New</vt:lpstr>
      <vt:lpstr>Wingdings</vt:lpstr>
      <vt:lpstr>ORNL</vt:lpstr>
      <vt:lpstr>Archive</vt:lpstr>
      <vt:lpstr>End-User View of Archive</vt:lpstr>
      <vt:lpstr>Basic Technical View of Archive</vt:lpstr>
      <vt:lpstr>More Detail</vt:lpstr>
      <vt:lpstr>Choices…</vt:lpstr>
      <vt:lpstr>Archiver Appliance Detail</vt:lpstr>
      <vt:lpstr>Relational Database Detail</vt:lpstr>
      <vt:lpstr>TimescaleDB Detail</vt:lpstr>
      <vt:lpstr>Decisions…</vt:lpstr>
      <vt:lpstr>IOC Configuration</vt:lpstr>
      <vt:lpstr>Archive Engine Options</vt:lpstr>
      <vt:lpstr>Viewing Archived Data</vt:lpstr>
      <vt:lpstr>Archive</vt:lpstr>
      <vt:lpstr>PowerPoint Presentation</vt:lpstr>
      <vt:lpstr>Initial RDB Archive Installation</vt:lpstr>
      <vt:lpstr>Fishtank Example</vt:lpstr>
      <vt:lpstr>Example archive for ‘fishtank’</vt:lpstr>
      <vt:lpstr>If there is no archive setup: Data Browser</vt:lpstr>
      <vt:lpstr>If there is no archive setup: camonitor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2026-06-19T13:43:55Z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